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6" r:id="rId8"/>
    <p:sldId id="264" r:id="rId9"/>
    <p:sldId id="265" r:id="rId10"/>
    <p:sldId id="267" r:id="rId11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Inter" panose="02000503000000020004" pitchFamily="2" charset="0"/>
      <p:regular r:id="rId18"/>
      <p:bold r:id="rId19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5FF"/>
    <a:srgbClr val="172C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jp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05E9BC-01D3-4E03-DAA6-E7A5846E90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72FB664-7B4D-5846-AF68-D6E299718C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25EF06F-8C78-840F-CA46-F6357D488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DEEC805-7008-020A-BE9B-28F8E36DE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2ABA437-240E-E035-AB7C-FECD8178E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47553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862F09-4642-7685-9455-44A4EC70B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6FC4600-7CFE-C1E7-A4E7-F68D5318B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75F1A0A-617D-6C21-97C1-4E27E5782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61CA9C2-0279-B425-9699-F33E72783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5BDDDFB-B6CA-5AB6-9771-9D2CD593D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86978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92EA06C-8766-F455-9355-5264258040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46E4637-C68D-A946-D978-D7ACF760EE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567D45E-5B3B-31DB-3B3F-C18C8AEA5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F5BA69-A6CE-3E99-4113-9CB3EE3BD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4670277-81A4-E3BC-6520-140E8CDF4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66412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96AE6B-D4AD-2DCB-DD09-F2925FF64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8701909-A5AB-8B14-4660-E7C00D9E69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B544372-4C53-2C64-F637-A420798FE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2D69431-E782-E24E-00A4-9A6E5BB1D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F144904-1241-37D1-DB63-0E1CFDB18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32685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0F0644-9CAF-650B-25A6-96324ED61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BF1E69E-622E-2A07-0185-944C6B9D8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64B793D-AED8-1670-F380-767B98CCA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1D76204-C6A8-61F9-31D0-CABB2F703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A51552-7D0D-3BD9-7F48-2B6034509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11766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3D1A9A-A59C-C3D2-91BF-B9EF5B165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EDCC1C3-6DEA-5230-FC78-8C9292B6F9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8A2D848-5223-78F3-BB5D-2378FAF4F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BF8DEA9-DCF1-DBC0-030C-AE10DD6D6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2913810-BF6D-9149-0AF9-125494399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F75F734-EF72-BFEC-EC0D-E351D957A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57387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F033FE-5413-8DD3-47CA-A987D3629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863B07B-1984-857B-1E0C-85BF464490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A41CD09-0F20-A4D5-33A9-4B69626AF1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17809EB-4596-2A86-2411-3B8C472061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4FD52F7-9989-6F6E-D48D-0A424F0D5F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37003F2-40FA-E1FF-C4C7-E6CEFCC2F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C40279A-694F-B1D9-DF0C-1F11554A8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282AC6D-0C88-7B31-64C4-38D418638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733125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AD0B9C-6F39-079D-10EB-EDADD7294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7330A42-F20D-5FB5-5002-677B52283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B83716D-1152-E052-9E6C-1EED4A0DE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C1AD58F-2B9F-DD2B-31B6-33A59F39A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34826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E664939-5380-95E3-8534-CFB8091B1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212F318-5087-5B86-BBF2-4E43D39B7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CC05675-D4E2-45AF-F84F-E91453A8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00796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471695-68F9-8D6C-0BCE-36B06177D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166C48-4CC2-6D4F-0326-EE578C939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08E0D68-53B4-1264-AC0F-11A24F4BE3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A7C798C-FE28-B490-F458-84968163D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DC5162F-6B6B-A8F5-DF7A-52CB4703B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570F6EC-A993-1EE6-F367-1FD87341A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962210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B3690E-4396-40F8-8D6A-FAA1EB762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9A03A18-1545-2E5D-BB3F-95CCCD1A71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AB91151-0735-D1E5-8E93-75ABF4FB8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088E582-AC2B-D331-6A85-1AD952D9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915D3F6-0733-F4FA-A8DC-E8BC2D71F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D06FAA3-E165-DF64-E8FF-6638CFD21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44944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94503B0-157E-ECD6-26CC-350390ADE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80DE6EA-AC93-2C76-B06A-F9E171EF5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DBD34C9-B858-39A9-1894-76A7EC6574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E714D-E34E-4196-B967-2C3DA3374A52}" type="datetimeFigureOut">
              <a:rPr lang="fr-CH" smtClean="0"/>
              <a:t>06.06.2024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54B85DC-5352-B0FD-EF29-FE2B43D1BD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BF79A5D-74E6-B4D3-95AD-18DA130922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91DE04-EF1A-487B-B929-214B87C80F5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004687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3200" b="1" dirty="0">
                <a:latin typeface="Inter" panose="02000503000000020004" pitchFamily="2" charset="0"/>
                <a:ea typeface="Inter" panose="02000503000000020004" pitchFamily="2" charset="0"/>
              </a:rPr>
              <a:t>Gestion des activités d’un apiculteur</a:t>
            </a:r>
          </a:p>
          <a:p>
            <a:pPr algn="ctr"/>
            <a:endParaRPr lang="fr-CH" sz="4000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TPI 2024</a:t>
            </a:r>
          </a:p>
          <a:p>
            <a:pPr algn="ctr"/>
            <a:r>
              <a:rPr lang="fr-CH" sz="1400" dirty="0">
                <a:latin typeface="Inter" panose="02000503000000020004" pitchFamily="2" charset="0"/>
                <a:ea typeface="Inter" panose="02000503000000020004" pitchFamily="2" charset="0"/>
              </a:rPr>
              <a:t>Kevin Avdylaj – CID4B</a:t>
            </a: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7334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3200" b="1" dirty="0">
                <a:latin typeface="Inter" panose="02000503000000020004" pitchFamily="2" charset="0"/>
                <a:ea typeface="Inter" panose="02000503000000020004" pitchFamily="2" charset="0"/>
              </a:rPr>
              <a:t>Amélioration possible</a:t>
            </a:r>
          </a:p>
          <a:p>
            <a:pPr algn="ctr"/>
            <a:endParaRPr lang="fr-CH" sz="4000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TPI 2024</a:t>
            </a:r>
          </a:p>
          <a:p>
            <a:pPr algn="ctr"/>
            <a:r>
              <a:rPr lang="fr-CH" sz="1400" dirty="0">
                <a:latin typeface="Inter" panose="02000503000000020004" pitchFamily="2" charset="0"/>
                <a:ea typeface="Inter" panose="02000503000000020004" pitchFamily="2" charset="0"/>
              </a:rPr>
              <a:t>Kevin Avdylaj – CID4B</a:t>
            </a: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236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Introduction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2FAEE4D6-7D30-6B40-96DD-525109C11C25}"/>
              </a:ext>
            </a:extLst>
          </p:cNvPr>
          <p:cNvSpPr/>
          <p:nvPr/>
        </p:nvSpPr>
        <p:spPr>
          <a:xfrm>
            <a:off x="3736975" y="1989136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D05EF67C-A0B7-2971-734B-D2976238E8F4}"/>
              </a:ext>
            </a:extLst>
          </p:cNvPr>
          <p:cNvSpPr/>
          <p:nvPr/>
        </p:nvSpPr>
        <p:spPr>
          <a:xfrm>
            <a:off x="3736975" y="2944283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75F6EB30-C573-9095-A702-73FE70A47B74}"/>
              </a:ext>
            </a:extLst>
          </p:cNvPr>
          <p:cNvSpPr/>
          <p:nvPr/>
        </p:nvSpPr>
        <p:spPr>
          <a:xfrm>
            <a:off x="3736975" y="3903134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Amélioration possible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FFCCE23A-20C9-4E00-3D91-1817FC92FB46}"/>
              </a:ext>
            </a:extLst>
          </p:cNvPr>
          <p:cNvSpPr/>
          <p:nvPr/>
        </p:nvSpPr>
        <p:spPr>
          <a:xfrm>
            <a:off x="3736975" y="4861985"/>
            <a:ext cx="5156200" cy="49106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Conclusion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04471CE4-FF09-8655-1658-FAFD5F2EEC3F}"/>
              </a:ext>
            </a:extLst>
          </p:cNvPr>
          <p:cNvSpPr/>
          <p:nvPr/>
        </p:nvSpPr>
        <p:spPr>
          <a:xfrm>
            <a:off x="3314700" y="2166938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FD3AB69B-E51B-90C6-3247-B983CE1D1083}"/>
              </a:ext>
            </a:extLst>
          </p:cNvPr>
          <p:cNvSpPr/>
          <p:nvPr/>
        </p:nvSpPr>
        <p:spPr>
          <a:xfrm>
            <a:off x="3314700" y="3113616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259E1AAC-989B-13F1-A19D-F356B7FEA5BA}"/>
              </a:ext>
            </a:extLst>
          </p:cNvPr>
          <p:cNvSpPr/>
          <p:nvPr/>
        </p:nvSpPr>
        <p:spPr>
          <a:xfrm>
            <a:off x="3314700" y="4084107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44D8F729-FEB4-860B-C1E2-CD0DC0F9F0AB}"/>
              </a:ext>
            </a:extLst>
          </p:cNvPr>
          <p:cNvSpPr/>
          <p:nvPr/>
        </p:nvSpPr>
        <p:spPr>
          <a:xfrm>
            <a:off x="3322320" y="5038403"/>
            <a:ext cx="161925" cy="1619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27042862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Organisation du projet</a:t>
            </a:r>
          </a:p>
        </p:txBody>
      </p:sp>
      <p:pic>
        <p:nvPicPr>
          <p:cNvPr id="13" name="Image 12" descr="Une image contenant Graphique, Police, noir, logo&#10;&#10;Description générée automatiquement">
            <a:extLst>
              <a:ext uri="{FF2B5EF4-FFF2-40B4-BE49-F238E27FC236}">
                <a16:creationId xmlns:a16="http://schemas.microsoft.com/office/drawing/2014/main" id="{CBAF268C-2A5F-82C7-90D6-1773C945A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5449" y="983993"/>
            <a:ext cx="2514601" cy="932078"/>
          </a:xfrm>
          <a:prstGeom prst="rect">
            <a:avLst/>
          </a:prstGeom>
        </p:spPr>
      </p:pic>
      <p:pic>
        <p:nvPicPr>
          <p:cNvPr id="15" name="Graphique 14">
            <a:extLst>
              <a:ext uri="{FF2B5EF4-FFF2-40B4-BE49-F238E27FC236}">
                <a16:creationId xmlns:a16="http://schemas.microsoft.com/office/drawing/2014/main" id="{6DCF4E51-893B-402D-34D3-43A673AB27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9654" y="2424008"/>
            <a:ext cx="461665" cy="461665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CCFAE13C-9D9B-0E77-9151-7685562FA5E7}"/>
              </a:ext>
            </a:extLst>
          </p:cNvPr>
          <p:cNvSpPr txBox="1"/>
          <p:nvPr/>
        </p:nvSpPr>
        <p:spPr>
          <a:xfrm>
            <a:off x="1475740" y="2470174"/>
            <a:ext cx="774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/doc</a:t>
            </a:r>
          </a:p>
        </p:txBody>
      </p:sp>
      <p:pic>
        <p:nvPicPr>
          <p:cNvPr id="17" name="Graphique 16">
            <a:extLst>
              <a:ext uri="{FF2B5EF4-FFF2-40B4-BE49-F238E27FC236}">
                <a16:creationId xmlns:a16="http://schemas.microsoft.com/office/drawing/2014/main" id="{DC0EA292-AA57-81C2-0AFC-72D3621609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9654" y="3865495"/>
            <a:ext cx="461665" cy="461665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06405A2D-D242-AF69-F4CE-949D25ED68F3}"/>
              </a:ext>
            </a:extLst>
          </p:cNvPr>
          <p:cNvSpPr txBox="1"/>
          <p:nvPr/>
        </p:nvSpPr>
        <p:spPr>
          <a:xfrm>
            <a:off x="1475740" y="3911661"/>
            <a:ext cx="1663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sourceCode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09EEC3EB-75FB-AD74-3E09-6FFBEB252CB2}"/>
              </a:ext>
            </a:extLst>
          </p:cNvPr>
          <p:cNvSpPr txBox="1"/>
          <p:nvPr/>
        </p:nvSpPr>
        <p:spPr>
          <a:xfrm>
            <a:off x="1498600" y="5845833"/>
            <a:ext cx="2532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TPI-KevinAvdylaj.zip</a:t>
            </a:r>
          </a:p>
        </p:txBody>
      </p:sp>
      <p:pic>
        <p:nvPicPr>
          <p:cNvPr id="22" name="Graphique 21">
            <a:extLst>
              <a:ext uri="{FF2B5EF4-FFF2-40B4-BE49-F238E27FC236}">
                <a16:creationId xmlns:a16="http://schemas.microsoft.com/office/drawing/2014/main" id="{B913896F-A4E8-DD8E-8049-8EBC8D78A2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5365" y="5799666"/>
            <a:ext cx="415499" cy="415499"/>
          </a:xfrm>
          <a:prstGeom prst="rect">
            <a:avLst/>
          </a:prstGeom>
        </p:spPr>
      </p:pic>
      <p:pic>
        <p:nvPicPr>
          <p:cNvPr id="23" name="Graphique 22">
            <a:extLst>
              <a:ext uri="{FF2B5EF4-FFF2-40B4-BE49-F238E27FC236}">
                <a16:creationId xmlns:a16="http://schemas.microsoft.com/office/drawing/2014/main" id="{E72065B8-AE5F-8CA5-C4DD-E13AEBF014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6841" y="2850457"/>
            <a:ext cx="461665" cy="461665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5A346A63-E3CC-E9A0-0915-FA55CEEAC083}"/>
              </a:ext>
            </a:extLst>
          </p:cNvPr>
          <p:cNvSpPr txBox="1"/>
          <p:nvPr/>
        </p:nvSpPr>
        <p:spPr>
          <a:xfrm>
            <a:off x="1972927" y="2896623"/>
            <a:ext cx="892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PDFs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25" name="Graphique 24">
            <a:extLst>
              <a:ext uri="{FF2B5EF4-FFF2-40B4-BE49-F238E27FC236}">
                <a16:creationId xmlns:a16="http://schemas.microsoft.com/office/drawing/2014/main" id="{33782AC3-B8B1-C941-925C-6F82DE451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6841" y="3307657"/>
            <a:ext cx="461665" cy="461665"/>
          </a:xfrm>
          <a:prstGeom prst="rect">
            <a:avLst/>
          </a:prstGeom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3CF77FB3-F37F-A24E-C6B6-D82A4514D7B8}"/>
              </a:ext>
            </a:extLst>
          </p:cNvPr>
          <p:cNvSpPr txBox="1"/>
          <p:nvPr/>
        </p:nvSpPr>
        <p:spPr>
          <a:xfrm>
            <a:off x="1972927" y="3353823"/>
            <a:ext cx="126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/Sources</a:t>
            </a:r>
          </a:p>
        </p:txBody>
      </p:sp>
      <p:pic>
        <p:nvPicPr>
          <p:cNvPr id="27" name="Graphique 26">
            <a:extLst>
              <a:ext uri="{FF2B5EF4-FFF2-40B4-BE49-F238E27FC236}">
                <a16:creationId xmlns:a16="http://schemas.microsoft.com/office/drawing/2014/main" id="{0D2D9AC7-0611-1484-A0DC-26567820D2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6841" y="4313497"/>
            <a:ext cx="461665" cy="461665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DF8679F8-6D41-8379-E47E-FF92FC0B640E}"/>
              </a:ext>
            </a:extLst>
          </p:cNvPr>
          <p:cNvSpPr txBox="1"/>
          <p:nvPr/>
        </p:nvSpPr>
        <p:spPr>
          <a:xfrm>
            <a:off x="1972927" y="4359663"/>
            <a:ext cx="101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/server</a:t>
            </a:r>
          </a:p>
        </p:txBody>
      </p:sp>
      <p:pic>
        <p:nvPicPr>
          <p:cNvPr id="29" name="Graphique 28">
            <a:extLst>
              <a:ext uri="{FF2B5EF4-FFF2-40B4-BE49-F238E27FC236}">
                <a16:creationId xmlns:a16="http://schemas.microsoft.com/office/drawing/2014/main" id="{91342C86-8308-15B5-9C7C-648DDF2921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6841" y="4770697"/>
            <a:ext cx="461665" cy="461665"/>
          </a:xfrm>
          <a:prstGeom prst="rect">
            <a:avLst/>
          </a:prstGeom>
        </p:spPr>
      </p:pic>
      <p:sp>
        <p:nvSpPr>
          <p:cNvPr id="30" name="ZoneTexte 29">
            <a:extLst>
              <a:ext uri="{FF2B5EF4-FFF2-40B4-BE49-F238E27FC236}">
                <a16:creationId xmlns:a16="http://schemas.microsoft.com/office/drawing/2014/main" id="{72E87C7B-0F60-1F99-E824-154FAA68390F}"/>
              </a:ext>
            </a:extLst>
          </p:cNvPr>
          <p:cNvSpPr txBox="1"/>
          <p:nvPr/>
        </p:nvSpPr>
        <p:spPr>
          <a:xfrm>
            <a:off x="1972927" y="4816863"/>
            <a:ext cx="126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/app</a:t>
            </a:r>
          </a:p>
        </p:txBody>
      </p:sp>
      <p:pic>
        <p:nvPicPr>
          <p:cNvPr id="32" name="Graphique 31">
            <a:extLst>
              <a:ext uri="{FF2B5EF4-FFF2-40B4-BE49-F238E27FC236}">
                <a16:creationId xmlns:a16="http://schemas.microsoft.com/office/drawing/2014/main" id="{9B504F88-7ACE-CFE1-D50E-C8A3031CB6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95120" y="5253316"/>
            <a:ext cx="428626" cy="428626"/>
          </a:xfrm>
          <a:prstGeom prst="rect">
            <a:avLst/>
          </a:prstGeom>
        </p:spPr>
      </p:pic>
      <p:sp>
        <p:nvSpPr>
          <p:cNvPr id="38" name="ZoneTexte 37">
            <a:extLst>
              <a:ext uri="{FF2B5EF4-FFF2-40B4-BE49-F238E27FC236}">
                <a16:creationId xmlns:a16="http://schemas.microsoft.com/office/drawing/2014/main" id="{8C38359F-15B7-5421-0596-A61B7C946EF0}"/>
              </a:ext>
            </a:extLst>
          </p:cNvPr>
          <p:cNvSpPr txBox="1"/>
          <p:nvPr/>
        </p:nvSpPr>
        <p:spPr>
          <a:xfrm>
            <a:off x="1965306" y="5289031"/>
            <a:ext cx="2027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fichiers docker</a:t>
            </a:r>
          </a:p>
        </p:txBody>
      </p:sp>
      <p:sp>
        <p:nvSpPr>
          <p:cNvPr id="40" name="Rectangle : coins arrondis 39">
            <a:extLst>
              <a:ext uri="{FF2B5EF4-FFF2-40B4-BE49-F238E27FC236}">
                <a16:creationId xmlns:a16="http://schemas.microsoft.com/office/drawing/2014/main" id="{12443310-D105-389E-99BA-ECCDC2220C6C}"/>
              </a:ext>
            </a:extLst>
          </p:cNvPr>
          <p:cNvSpPr/>
          <p:nvPr/>
        </p:nvSpPr>
        <p:spPr>
          <a:xfrm>
            <a:off x="685472" y="1811867"/>
            <a:ext cx="3551248" cy="4555913"/>
          </a:xfrm>
          <a:prstGeom prst="roundRect">
            <a:avLst>
              <a:gd name="adj" fmla="val 655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42" name="Connecteur : en angle 41">
            <a:extLst>
              <a:ext uri="{FF2B5EF4-FFF2-40B4-BE49-F238E27FC236}">
                <a16:creationId xmlns:a16="http://schemas.microsoft.com/office/drawing/2014/main" id="{5346B4F9-F55C-32BC-6BE6-258DAA9E71AE}"/>
              </a:ext>
            </a:extLst>
          </p:cNvPr>
          <p:cNvCxnSpPr>
            <a:stCxn id="23" idx="1"/>
            <a:endCxn id="15" idx="2"/>
          </p:cNvCxnSpPr>
          <p:nvPr/>
        </p:nvCxnSpPr>
        <p:spPr>
          <a:xfrm rot="10800000">
            <a:off x="1280487" y="2885674"/>
            <a:ext cx="266354" cy="1956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 : en angle 43">
            <a:extLst>
              <a:ext uri="{FF2B5EF4-FFF2-40B4-BE49-F238E27FC236}">
                <a16:creationId xmlns:a16="http://schemas.microsoft.com/office/drawing/2014/main" id="{B7DFD7A7-2DEF-D01C-341E-6E35317224E7}"/>
              </a:ext>
            </a:extLst>
          </p:cNvPr>
          <p:cNvCxnSpPr>
            <a:stCxn id="25" idx="1"/>
            <a:endCxn id="15" idx="2"/>
          </p:cNvCxnSpPr>
          <p:nvPr/>
        </p:nvCxnSpPr>
        <p:spPr>
          <a:xfrm rot="10800000">
            <a:off x="1280487" y="2885674"/>
            <a:ext cx="266354" cy="652817"/>
          </a:xfrm>
          <a:prstGeom prst="bentConnector2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eur : en angle 45">
            <a:extLst>
              <a:ext uri="{FF2B5EF4-FFF2-40B4-BE49-F238E27FC236}">
                <a16:creationId xmlns:a16="http://schemas.microsoft.com/office/drawing/2014/main" id="{44A5A3B2-187D-FF32-678A-25DF1DB09E8D}"/>
              </a:ext>
            </a:extLst>
          </p:cNvPr>
          <p:cNvCxnSpPr>
            <a:cxnSpLocks/>
            <a:stCxn id="27" idx="1"/>
            <a:endCxn id="17" idx="2"/>
          </p:cNvCxnSpPr>
          <p:nvPr/>
        </p:nvCxnSpPr>
        <p:spPr>
          <a:xfrm rot="10800000">
            <a:off x="1280487" y="4327160"/>
            <a:ext cx="266354" cy="2171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necteur : en angle 47">
            <a:extLst>
              <a:ext uri="{FF2B5EF4-FFF2-40B4-BE49-F238E27FC236}">
                <a16:creationId xmlns:a16="http://schemas.microsoft.com/office/drawing/2014/main" id="{2803B2C6-6F0D-D529-C0B0-789A140F3728}"/>
              </a:ext>
            </a:extLst>
          </p:cNvPr>
          <p:cNvCxnSpPr>
            <a:cxnSpLocks/>
            <a:stCxn id="29" idx="1"/>
            <a:endCxn id="17" idx="2"/>
          </p:cNvCxnSpPr>
          <p:nvPr/>
        </p:nvCxnSpPr>
        <p:spPr>
          <a:xfrm rot="10800000">
            <a:off x="1280487" y="4327160"/>
            <a:ext cx="266354" cy="674370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Connecteur : en angle 51">
            <a:extLst>
              <a:ext uri="{FF2B5EF4-FFF2-40B4-BE49-F238E27FC236}">
                <a16:creationId xmlns:a16="http://schemas.microsoft.com/office/drawing/2014/main" id="{7BFC752B-3720-12EE-F22B-929AC3B107C0}"/>
              </a:ext>
            </a:extLst>
          </p:cNvPr>
          <p:cNvCxnSpPr>
            <a:cxnSpLocks/>
            <a:stCxn id="32" idx="1"/>
            <a:endCxn id="17" idx="2"/>
          </p:cNvCxnSpPr>
          <p:nvPr/>
        </p:nvCxnSpPr>
        <p:spPr>
          <a:xfrm rot="10800000">
            <a:off x="1280488" y="4327161"/>
            <a:ext cx="314633" cy="1140469"/>
          </a:xfrm>
          <a:prstGeom prst="bentConnector2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Graphique 2">
            <a:extLst>
              <a:ext uri="{FF2B5EF4-FFF2-40B4-BE49-F238E27FC236}">
                <a16:creationId xmlns:a16="http://schemas.microsoft.com/office/drawing/2014/main" id="{1B2E9DF7-D8A0-9BB0-AB5B-A5734B03EB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9651" y="1949874"/>
            <a:ext cx="461665" cy="46166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F1522858-B59D-8969-DD16-C1BD85A40934}"/>
              </a:ext>
            </a:extLst>
          </p:cNvPr>
          <p:cNvSpPr txBox="1"/>
          <p:nvPr/>
        </p:nvSpPr>
        <p:spPr>
          <a:xfrm>
            <a:off x="1484204" y="1996040"/>
            <a:ext cx="175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 dirty="0">
                <a:latin typeface="Inter" panose="02000503000000020004" pitchFamily="2" charset="0"/>
                <a:ea typeface="Inter" panose="02000503000000020004" pitchFamily="2" charset="0"/>
              </a:rPr>
              <a:t>/</a:t>
            </a:r>
            <a:r>
              <a:rPr lang="fr-CH" b="1" dirty="0" err="1">
                <a:latin typeface="Inter" panose="02000503000000020004" pitchFamily="2" charset="0"/>
                <a:ea typeface="Inter" panose="02000503000000020004" pitchFamily="2" charset="0"/>
              </a:rPr>
              <a:t>presentation</a:t>
            </a:r>
            <a:endParaRPr lang="fr-CH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7D4D8E5-96B3-FC1C-4890-8B5E5DEC21E7}"/>
              </a:ext>
            </a:extLst>
          </p:cNvPr>
          <p:cNvSpPr txBox="1"/>
          <p:nvPr/>
        </p:nvSpPr>
        <p:spPr>
          <a:xfrm>
            <a:off x="6350001" y="2783427"/>
            <a:ext cx="198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77 </a:t>
            </a:r>
            <a:r>
              <a:rPr lang="fr-CH" sz="2000" b="1" dirty="0" err="1">
                <a:latin typeface="Inter" panose="02000503000000020004" pitchFamily="2" charset="0"/>
                <a:ea typeface="Inter" panose="02000503000000020004" pitchFamily="2" charset="0"/>
              </a:rPr>
              <a:t>commits</a:t>
            </a:r>
            <a:endParaRPr lang="fr-CH" sz="20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C7FBE34-941C-AFFE-A2BA-A7D970C426DF}"/>
              </a:ext>
            </a:extLst>
          </p:cNvPr>
          <p:cNvSpPr txBox="1"/>
          <p:nvPr/>
        </p:nvSpPr>
        <p:spPr>
          <a:xfrm>
            <a:off x="6350001" y="3183537"/>
            <a:ext cx="2302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1 branche (main)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B40D933-DB88-11DE-1DC4-6A5D1FF6CCF7}"/>
              </a:ext>
            </a:extLst>
          </p:cNvPr>
          <p:cNvSpPr txBox="1"/>
          <p:nvPr/>
        </p:nvSpPr>
        <p:spPr>
          <a:xfrm>
            <a:off x="6350001" y="3557718"/>
            <a:ext cx="46651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b="1" dirty="0" err="1">
                <a:latin typeface="Inter" panose="02000503000000020004" pitchFamily="2" charset="0"/>
                <a:ea typeface="Inter" panose="02000503000000020004" pitchFamily="2" charset="0"/>
              </a:rPr>
              <a:t>commits</a:t>
            </a:r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fr-CH" sz="2000" b="1" dirty="0" err="1">
                <a:latin typeface="Inter" panose="02000503000000020004" pitchFamily="2" charset="0"/>
                <a:ea typeface="Inter" panose="02000503000000020004" pitchFamily="2" charset="0"/>
              </a:rPr>
              <a:t>efféctué</a:t>
            </a:r>
            <a:r>
              <a:rPr lang="fr-CH" sz="2000" b="1" dirty="0">
                <a:latin typeface="Inter" panose="02000503000000020004" pitchFamily="2" charset="0"/>
                <a:ea typeface="Inter" panose="02000503000000020004" pitchFamily="2" charset="0"/>
              </a:rPr>
              <a:t> tous les jours avant les pauses</a:t>
            </a:r>
          </a:p>
        </p:txBody>
      </p:sp>
    </p:spTree>
    <p:extLst>
      <p:ext uri="{BB962C8B-B14F-4D97-AF65-F5344CB8AC3E}">
        <p14:creationId xmlns:p14="http://schemas.microsoft.com/office/powerpoint/2010/main" val="66186508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Base de données</a:t>
            </a:r>
          </a:p>
        </p:txBody>
      </p:sp>
      <p:pic>
        <p:nvPicPr>
          <p:cNvPr id="10" name="Image 9" descr="Une image contenant Graphique, Police, graphisme, logo&#10;&#10;Description générée automatiquement">
            <a:extLst>
              <a:ext uri="{FF2B5EF4-FFF2-40B4-BE49-F238E27FC236}">
                <a16:creationId xmlns:a16="http://schemas.microsoft.com/office/drawing/2014/main" id="{6198E24F-8A66-AD26-500A-3D45311BBB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0265" y="1082315"/>
            <a:ext cx="2167467" cy="1121664"/>
          </a:xfrm>
          <a:prstGeom prst="rect">
            <a:avLst/>
          </a:prstGeom>
        </p:spPr>
      </p:pic>
      <p:pic>
        <p:nvPicPr>
          <p:cNvPr id="12" name="Image 11" descr="Une image contenant embarcation, texte, transport, Voilier&#10;&#10;Description générée automatiquement">
            <a:extLst>
              <a:ext uri="{FF2B5EF4-FFF2-40B4-BE49-F238E27FC236}">
                <a16:creationId xmlns:a16="http://schemas.microsoft.com/office/drawing/2014/main" id="{12A591E0-1991-D7BE-C4BC-0DE605D73E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734" y="932709"/>
            <a:ext cx="2311400" cy="1271270"/>
          </a:xfrm>
          <a:prstGeom prst="rect">
            <a:avLst/>
          </a:prstGeom>
        </p:spPr>
      </p:pic>
      <p:pic>
        <p:nvPicPr>
          <p:cNvPr id="19" name="Graphique 18">
            <a:extLst>
              <a:ext uri="{FF2B5EF4-FFF2-40B4-BE49-F238E27FC236}">
                <a16:creationId xmlns:a16="http://schemas.microsoft.com/office/drawing/2014/main" id="{7A83EF7D-50EA-7F6C-5616-AD016E0F82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4268" y="2069273"/>
            <a:ext cx="6714065" cy="4348400"/>
          </a:xfrm>
          <a:prstGeom prst="rect">
            <a:avLst/>
          </a:prstGeom>
        </p:spPr>
      </p:pic>
      <p:pic>
        <p:nvPicPr>
          <p:cNvPr id="34" name="Image 33" descr="Une image contenant texte, Police, logo, Graphique&#10;&#10;Description générée automatiquement">
            <a:extLst>
              <a:ext uri="{FF2B5EF4-FFF2-40B4-BE49-F238E27FC236}">
                <a16:creationId xmlns:a16="http://schemas.microsoft.com/office/drawing/2014/main" id="{1ABBAB2E-417B-A5A7-8FF9-EB9ECC1066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7866" y="6127136"/>
            <a:ext cx="2300817" cy="58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26016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>
                <a:latin typeface="Inter" panose="02000503000000020004" pitchFamily="2" charset="0"/>
                <a:ea typeface="Inter" panose="02000503000000020004" pitchFamily="2" charset="0"/>
              </a:rPr>
              <a:t>API</a:t>
            </a:r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6" name="Graphique 15">
            <a:extLst>
              <a:ext uri="{FF2B5EF4-FFF2-40B4-BE49-F238E27FC236}">
                <a16:creationId xmlns:a16="http://schemas.microsoft.com/office/drawing/2014/main" id="{A3B486A3-070B-FC3B-6456-E2381CEEBA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17110" y="1119673"/>
            <a:ext cx="6004839" cy="558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68972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>
                <a:latin typeface="Inter" panose="02000503000000020004" pitchFamily="2" charset="0"/>
                <a:ea typeface="Inter" panose="02000503000000020004" pitchFamily="2" charset="0"/>
              </a:rPr>
              <a:t>Réalisation</a:t>
            </a:r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Frontend</a:t>
            </a:r>
          </a:p>
        </p:txBody>
      </p:sp>
    </p:spTree>
    <p:extLst>
      <p:ext uri="{BB962C8B-B14F-4D97-AF65-F5344CB8AC3E}">
        <p14:creationId xmlns:p14="http://schemas.microsoft.com/office/powerpoint/2010/main" val="99891646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6680200" cy="6069542"/>
          </a:xfrm>
          <a:prstGeom prst="roundRect">
            <a:avLst>
              <a:gd name="adj" fmla="val 2293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32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  <a:p>
            <a:pPr algn="ctr"/>
            <a:endParaRPr lang="fr-CH" sz="4000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ctr"/>
            <a:r>
              <a:rPr lang="fr-CH" sz="1600" b="1" dirty="0">
                <a:latin typeface="Inter" panose="02000503000000020004" pitchFamily="2" charset="0"/>
                <a:ea typeface="Inter" panose="02000503000000020004" pitchFamily="2" charset="0"/>
              </a:rPr>
              <a:t>TPI 2024</a:t>
            </a:r>
          </a:p>
          <a:p>
            <a:pPr algn="ctr"/>
            <a:r>
              <a:rPr lang="fr-CH" sz="1400" dirty="0">
                <a:latin typeface="Inter" panose="02000503000000020004" pitchFamily="2" charset="0"/>
                <a:ea typeface="Inter" panose="02000503000000020004" pitchFamily="2" charset="0"/>
              </a:rPr>
              <a:t>Kevin Avdylaj – CID4B</a:t>
            </a:r>
          </a:p>
          <a:p>
            <a:pPr algn="ctr"/>
            <a:endParaRPr lang="fr-CH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8" name="Image 7" descr="Une image contenant Graphique, Caractère coloré, capture d’écran, graphisme&#10;&#10;Description générée automatiquement">
            <a:extLst>
              <a:ext uri="{FF2B5EF4-FFF2-40B4-BE49-F238E27FC236}">
                <a16:creationId xmlns:a16="http://schemas.microsoft.com/office/drawing/2014/main" id="{700A8949-2B65-EC29-F5EE-532D225FB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57" y="997362"/>
            <a:ext cx="1361123" cy="1020842"/>
          </a:xfrm>
          <a:prstGeom prst="rect">
            <a:avLst/>
          </a:prstGeom>
        </p:spPr>
      </p:pic>
      <p:pic>
        <p:nvPicPr>
          <p:cNvPr id="10" name="Image 9" descr="Une image contenant logo, Graphique, symbole, Police&#10;&#10;Description générée automatiquement">
            <a:extLst>
              <a:ext uri="{FF2B5EF4-FFF2-40B4-BE49-F238E27FC236}">
                <a16:creationId xmlns:a16="http://schemas.microsoft.com/office/drawing/2014/main" id="{00B323AB-2CBB-9C71-CE90-5EAD81FFC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4" y="3534863"/>
            <a:ext cx="1073717" cy="1073717"/>
          </a:xfrm>
          <a:prstGeom prst="rect">
            <a:avLst/>
          </a:prstGeom>
        </p:spPr>
      </p:pic>
      <p:pic>
        <p:nvPicPr>
          <p:cNvPr id="14" name="Image 13" descr="Une image contenant Police, noir, Graphique, conception&#10;&#10;Description générée automatiquement">
            <a:extLst>
              <a:ext uri="{FF2B5EF4-FFF2-40B4-BE49-F238E27FC236}">
                <a16:creationId xmlns:a16="http://schemas.microsoft.com/office/drawing/2014/main" id="{423AD700-EA6A-EA5F-DF41-90A2E4565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42" y="2509471"/>
            <a:ext cx="1405467" cy="85957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72FD5B4-42F5-055D-4317-06A6B5A6AE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450" y="4771474"/>
            <a:ext cx="1532148" cy="1514193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4D6AF157-7FCD-22ED-052E-CCA228E29BCA}"/>
              </a:ext>
            </a:extLst>
          </p:cNvPr>
          <p:cNvSpPr/>
          <p:nvPr/>
        </p:nvSpPr>
        <p:spPr>
          <a:xfrm>
            <a:off x="7600708" y="1972792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5B380B32-3FD9-87A5-E370-3109E9EB7E5C}"/>
              </a:ext>
            </a:extLst>
          </p:cNvPr>
          <p:cNvSpPr/>
          <p:nvPr/>
        </p:nvSpPr>
        <p:spPr>
          <a:xfrm>
            <a:off x="10109974" y="3102286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4138A0A-81C9-A931-C773-EEFD58F99C16}"/>
              </a:ext>
            </a:extLst>
          </p:cNvPr>
          <p:cNvSpPr/>
          <p:nvPr/>
        </p:nvSpPr>
        <p:spPr>
          <a:xfrm>
            <a:off x="7716957" y="4612250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AA5FD1-C1E1-9387-A5C3-EC8043E31EE6}"/>
              </a:ext>
            </a:extLst>
          </p:cNvPr>
          <p:cNvSpPr/>
          <p:nvPr/>
        </p:nvSpPr>
        <p:spPr>
          <a:xfrm>
            <a:off x="9762452" y="458137"/>
            <a:ext cx="1871134" cy="187113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DFC7F0A-4AE1-B579-9C49-C4711FB42E99}"/>
              </a:ext>
            </a:extLst>
          </p:cNvPr>
          <p:cNvCxnSpPr>
            <a:cxnSpLocks/>
          </p:cNvCxnSpPr>
          <p:nvPr/>
        </p:nvCxnSpPr>
        <p:spPr>
          <a:xfrm flipV="1">
            <a:off x="9471087" y="4528730"/>
            <a:ext cx="789719" cy="571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C8D8CF7-2217-751D-6B9B-5072BB66AF7E}"/>
              </a:ext>
            </a:extLst>
          </p:cNvPr>
          <p:cNvCxnSpPr>
            <a:cxnSpLocks/>
          </p:cNvCxnSpPr>
          <p:nvPr/>
        </p:nvCxnSpPr>
        <p:spPr>
          <a:xfrm>
            <a:off x="9456085" y="3149600"/>
            <a:ext cx="804721" cy="3799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5A5200DB-5D22-BE71-BC3A-9777832985CB}"/>
              </a:ext>
            </a:extLst>
          </p:cNvPr>
          <p:cNvCxnSpPr>
            <a:cxnSpLocks/>
          </p:cNvCxnSpPr>
          <p:nvPr/>
        </p:nvCxnSpPr>
        <p:spPr>
          <a:xfrm flipV="1">
            <a:off x="9305253" y="1927086"/>
            <a:ext cx="638847" cy="4373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4338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Gérer les états</a:t>
            </a:r>
          </a:p>
        </p:txBody>
      </p:sp>
    </p:spTree>
    <p:extLst>
      <p:ext uri="{BB962C8B-B14F-4D97-AF65-F5344CB8AC3E}">
        <p14:creationId xmlns:p14="http://schemas.microsoft.com/office/powerpoint/2010/main" val="151844405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8FD3813-D36B-854B-FD08-E17DD40D738E}"/>
              </a:ext>
            </a:extLst>
          </p:cNvPr>
          <p:cNvSpPr/>
          <p:nvPr/>
        </p:nvSpPr>
        <p:spPr>
          <a:xfrm>
            <a:off x="558800" y="339725"/>
            <a:ext cx="11074400" cy="491067"/>
          </a:xfrm>
          <a:prstGeom prst="roundRect">
            <a:avLst>
              <a:gd name="adj" fmla="val 50000"/>
            </a:avLst>
          </a:prstGeom>
          <a:solidFill>
            <a:srgbClr val="0065F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Difficultés rencontrées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DC8122-D5B2-8D46-A443-9A2F97CD570A}"/>
              </a:ext>
            </a:extLst>
          </p:cNvPr>
          <p:cNvSpPr txBox="1"/>
          <p:nvPr/>
        </p:nvSpPr>
        <p:spPr>
          <a:xfrm>
            <a:off x="558800" y="1219200"/>
            <a:ext cx="363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b="1" dirty="0">
                <a:latin typeface="Inter" panose="02000503000000020004" pitchFamily="2" charset="0"/>
                <a:ea typeface="Inter" panose="02000503000000020004" pitchFamily="2" charset="0"/>
              </a:rPr>
              <a:t>Déploiement</a:t>
            </a:r>
          </a:p>
        </p:txBody>
      </p:sp>
    </p:spTree>
    <p:extLst>
      <p:ext uri="{BB962C8B-B14F-4D97-AF65-F5344CB8AC3E}">
        <p14:creationId xmlns:p14="http://schemas.microsoft.com/office/powerpoint/2010/main" val="420277226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88</Words>
  <Application>Microsoft Office PowerPoint</Application>
  <PresentationFormat>Grand écran</PresentationFormat>
  <Paragraphs>41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Arial</vt:lpstr>
      <vt:lpstr>Inter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DGEP - Etat de Vaud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Kevin Daddy Avdylaj</dc:creator>
  <cp:lastModifiedBy>Kevin Daddy Avdylaj</cp:lastModifiedBy>
  <cp:revision>6</cp:revision>
  <dcterms:created xsi:type="dcterms:W3CDTF">2024-06-06T11:19:42Z</dcterms:created>
  <dcterms:modified xsi:type="dcterms:W3CDTF">2024-06-06T14:32:35Z</dcterms:modified>
</cp:coreProperties>
</file>

<file path=docProps/thumbnail.jpeg>
</file>